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3" r:id="rId1"/>
  </p:sldMasterIdLst>
  <p:sldIdLst>
    <p:sldId id="256" r:id="rId2"/>
    <p:sldId id="257" r:id="rId3"/>
    <p:sldId id="258" r:id="rId4"/>
    <p:sldId id="261" r:id="rId5"/>
    <p:sldId id="260" r:id="rId6"/>
    <p:sldId id="264" r:id="rId7"/>
    <p:sldId id="265" r:id="rId8"/>
    <p:sldId id="269" r:id="rId9"/>
    <p:sldId id="270" r:id="rId10"/>
    <p:sldId id="26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2637DA-C466-4BEB-A22F-C50CC9DCD855}" v="137" dt="2022-02-02T06:00:03.821"/>
    <p1510:client id="{3F0066D9-9B11-431F-AC08-D3550C276AF1}" v="591" dt="2022-02-01T15:39:43.0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60"/>
  </p:normalViewPr>
  <p:slideViewPr>
    <p:cSldViewPr snapToGrid="0">
      <p:cViewPr varScale="1">
        <p:scale>
          <a:sx n="101" d="100"/>
          <a:sy n="101" d="100"/>
        </p:scale>
        <p:origin x="138"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2/1/2022</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1631264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2/1/2022</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654293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2/1/2022</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380864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2/1/2022</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104583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2/1/2022</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42909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2/1/2022</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66517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2/1/2022</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641334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2/1/2022</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4902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2/1/2022</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012913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2/1/2022</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151881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2/1/2022</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08140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2/1/2022</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199523800"/>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634C27EA-18ED-4CFA-8823-6BCBAC02D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94DEED-5E0F-4E41-A445-58C14864C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4076699"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75899" y="1371600"/>
            <a:ext cx="3376114" cy="4114800"/>
          </a:xfrm>
        </p:spPr>
        <p:txBody>
          <a:bodyPr vert="horz" lIns="91440" tIns="45720" rIns="91440" bIns="45720" rtlCol="0" anchor="ctr">
            <a:normAutofit/>
          </a:bodyPr>
          <a:lstStyle/>
          <a:p>
            <a:pPr algn="l"/>
            <a:r>
              <a:rPr lang="en-US" sz="3200" dirty="0">
                <a:solidFill>
                  <a:schemeClr val="bg2"/>
                </a:solidFill>
              </a:rPr>
              <a:t>BANK APPlication</a:t>
            </a:r>
            <a:endParaRPr lang="en-US" dirty="0">
              <a:solidFill>
                <a:schemeClr val="bg2"/>
              </a:solidFill>
            </a:endParaRPr>
          </a:p>
        </p:txBody>
      </p:sp>
      <p:sp>
        <p:nvSpPr>
          <p:cNvPr id="12" name="Rectangle 11">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200" y="0"/>
            <a:ext cx="67818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6096000" y="600740"/>
            <a:ext cx="5410200" cy="5667153"/>
          </a:xfrm>
        </p:spPr>
        <p:txBody>
          <a:bodyPr vert="horz" lIns="91440" tIns="45720" rIns="91440" bIns="45720" rtlCol="0" anchor="ctr">
            <a:normAutofit/>
          </a:bodyPr>
          <a:lstStyle/>
          <a:p>
            <a:pPr algn="l"/>
            <a:r>
              <a:rPr lang="en-US" dirty="0"/>
              <a:t>                                                                    Presented By   </a:t>
            </a:r>
          </a:p>
          <a:p>
            <a:pPr indent="-228600" algn="l">
              <a:buChar char="•"/>
            </a:pPr>
            <a:r>
              <a:rPr lang="en-US" dirty="0"/>
              <a:t>KAVIYAPRIYA</a:t>
            </a:r>
            <a:endParaRPr lang="en-US"/>
          </a:p>
          <a:p>
            <a:pPr indent="-228600" algn="l">
              <a:buFont typeface="Arial" panose="020B0604020202020204" pitchFamily="34" charset="0"/>
              <a:buChar char="•"/>
            </a:pPr>
            <a:r>
              <a:rPr lang="en-US" dirty="0"/>
              <a:t>MANAVI</a:t>
            </a:r>
          </a:p>
          <a:p>
            <a:pPr indent="-228600" algn="l">
              <a:buFont typeface="Arial" panose="020B0604020202020204" pitchFamily="34" charset="0"/>
              <a:buChar char="•"/>
            </a:pPr>
            <a:r>
              <a:rPr lang="en-US" dirty="0"/>
              <a:t>PRAJNA</a:t>
            </a:r>
          </a:p>
          <a:p>
            <a:pPr indent="-228600" algn="l">
              <a:buFont typeface="Arial" panose="020B0604020202020204" pitchFamily="34" charset="0"/>
              <a:buChar char="•"/>
            </a:pPr>
            <a:r>
              <a:rPr lang="en-US" dirty="0"/>
              <a:t>PAVITRA</a:t>
            </a:r>
          </a:p>
          <a:p>
            <a:pPr indent="-228600" algn="l">
              <a:buFont typeface="Arial" panose="020B0604020202020204" pitchFamily="34" charset="0"/>
              <a:buChar char="•"/>
            </a:pPr>
            <a:r>
              <a:rPr lang="en-US" dirty="0"/>
              <a:t>SUJANA S R</a:t>
            </a:r>
          </a:p>
          <a:p>
            <a:pPr algn="l"/>
            <a:r>
              <a:rPr lang="en-US" dirty="0"/>
              <a:t>                                           Batch – 86</a:t>
            </a:r>
          </a:p>
          <a:p>
            <a:pPr algn="l"/>
            <a:r>
              <a:rPr lang="en-US" dirty="0"/>
              <a:t>                                           Group </a:t>
            </a:r>
            <a:r>
              <a:rPr lang="en-US" dirty="0">
                <a:ea typeface="+mj-lt"/>
                <a:cs typeface="+mj-lt"/>
              </a:rPr>
              <a:t>– 04</a:t>
            </a:r>
            <a:endParaRPr lang="en-US" i="0" dirty="0">
              <a:ea typeface="+mj-lt"/>
              <a:cs typeface="+mj-lt"/>
            </a:endParaRPr>
          </a:p>
          <a:p>
            <a:pPr algn="l"/>
            <a:endParaRPr lang="en-US" dirty="0"/>
          </a:p>
        </p:txBody>
      </p:sp>
    </p:spTree>
    <p:extLst>
      <p:ext uri="{BB962C8B-B14F-4D97-AF65-F5344CB8AC3E}">
        <p14:creationId xmlns:p14="http://schemas.microsoft.com/office/powerpoint/2010/main" val="128632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107FD-CA6F-496B-B625-667CB9D0A8C8}"/>
              </a:ext>
            </a:extLst>
          </p:cNvPr>
          <p:cNvSpPr>
            <a:spLocks noGrp="1"/>
          </p:cNvSpPr>
          <p:nvPr>
            <p:ph type="title"/>
          </p:nvPr>
        </p:nvSpPr>
        <p:spPr>
          <a:xfrm>
            <a:off x="1371600" y="685800"/>
            <a:ext cx="9486900" cy="3657599"/>
          </a:xfrm>
        </p:spPr>
        <p:txBody>
          <a:bodyPr/>
          <a:lstStyle/>
          <a:p>
            <a:r>
              <a:rPr lang="en-US" dirty="0"/>
              <a:t>                </a:t>
            </a:r>
            <a:r>
              <a:rPr lang="en-US" sz="6000" dirty="0"/>
              <a:t> THANK YOU</a:t>
            </a:r>
          </a:p>
        </p:txBody>
      </p:sp>
      <p:sp>
        <p:nvSpPr>
          <p:cNvPr id="3" name="Content Placeholder 2">
            <a:extLst>
              <a:ext uri="{FF2B5EF4-FFF2-40B4-BE49-F238E27FC236}">
                <a16:creationId xmlns:a16="http://schemas.microsoft.com/office/drawing/2014/main" id="{D12F5433-734C-460E-8773-9030036BB039}"/>
              </a:ext>
            </a:extLst>
          </p:cNvPr>
          <p:cNvSpPr>
            <a:spLocks noGrp="1"/>
          </p:cNvSpPr>
          <p:nvPr>
            <p:ph idx="1"/>
          </p:nvPr>
        </p:nvSpPr>
        <p:spPr/>
        <p:txBody>
          <a:bodyPr vert="horz" lIns="91440" tIns="45720" rIns="91440" bIns="45720" rtlCol="0" anchor="t">
            <a:normAutofit/>
          </a:bodyPr>
          <a:lstStyle/>
          <a:p>
            <a:pPr marL="0" indent="0">
              <a:buNone/>
            </a:pPr>
            <a:r>
              <a:rPr lang="en-US" dirty="0"/>
              <a:t>                  </a:t>
            </a:r>
            <a:endParaRPr lang="en-US"/>
          </a:p>
        </p:txBody>
      </p:sp>
    </p:spTree>
    <p:extLst>
      <p:ext uri="{BB962C8B-B14F-4D97-AF65-F5344CB8AC3E}">
        <p14:creationId xmlns:p14="http://schemas.microsoft.com/office/powerpoint/2010/main" val="1331653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FA3B7-4452-4B72-866F-0F69DB5D9ACB}"/>
              </a:ext>
            </a:extLst>
          </p:cNvPr>
          <p:cNvSpPr>
            <a:spLocks noGrp="1"/>
          </p:cNvSpPr>
          <p:nvPr>
            <p:ph type="title"/>
          </p:nvPr>
        </p:nvSpPr>
        <p:spPr/>
        <p:txBody>
          <a:bodyPr/>
          <a:lstStyle/>
          <a:p>
            <a:r>
              <a:rPr lang="en-US" dirty="0">
                <a:ea typeface="+mj-lt"/>
                <a:cs typeface="+mj-lt"/>
              </a:rPr>
              <a:t>CONTENTS</a:t>
            </a:r>
          </a:p>
        </p:txBody>
      </p:sp>
      <p:sp>
        <p:nvSpPr>
          <p:cNvPr id="3" name="Content Placeholder 2">
            <a:extLst>
              <a:ext uri="{FF2B5EF4-FFF2-40B4-BE49-F238E27FC236}">
                <a16:creationId xmlns:a16="http://schemas.microsoft.com/office/drawing/2014/main" id="{2A5595A3-0703-4B3E-A4A0-4DA56E5CABE5}"/>
              </a:ext>
            </a:extLst>
          </p:cNvPr>
          <p:cNvSpPr>
            <a:spLocks noGrp="1"/>
          </p:cNvSpPr>
          <p:nvPr>
            <p:ph idx="1"/>
          </p:nvPr>
        </p:nvSpPr>
        <p:spPr/>
        <p:txBody>
          <a:bodyPr vert="horz" lIns="91440" tIns="45720" rIns="91440" bIns="45720" rtlCol="0" anchor="t">
            <a:normAutofit/>
          </a:bodyPr>
          <a:lstStyle/>
          <a:p>
            <a:pPr marL="0" indent="0">
              <a:buNone/>
            </a:pPr>
            <a:endParaRPr lang="en-US" dirty="0">
              <a:ea typeface="+mj-lt"/>
              <a:cs typeface="+mj-lt"/>
            </a:endParaRPr>
          </a:p>
          <a:p>
            <a:r>
              <a:rPr lang="en-US" dirty="0">
                <a:ea typeface="+mj-lt"/>
                <a:cs typeface="+mj-lt"/>
              </a:rPr>
              <a:t>INTRODUCTION</a:t>
            </a:r>
          </a:p>
          <a:p>
            <a:r>
              <a:rPr lang="en-US" dirty="0">
                <a:ea typeface="+mj-lt"/>
                <a:cs typeface="+mj-lt"/>
              </a:rPr>
              <a:t>PRODUCT CATEGORIES</a:t>
            </a:r>
          </a:p>
          <a:p>
            <a:r>
              <a:rPr lang="en-US" dirty="0">
                <a:ea typeface="+mj-lt"/>
                <a:cs typeface="+mj-lt"/>
              </a:rPr>
              <a:t>OTHER HIGHLIGHTS</a:t>
            </a:r>
          </a:p>
          <a:p>
            <a:r>
              <a:rPr lang="en-US" dirty="0">
                <a:ea typeface="+mj-lt"/>
                <a:cs typeface="+mj-lt"/>
              </a:rPr>
              <a:t>OBJECTIVE</a:t>
            </a:r>
          </a:p>
          <a:p>
            <a:r>
              <a:rPr lang="en-US" dirty="0">
                <a:ea typeface="+mj-lt"/>
                <a:cs typeface="+mj-lt"/>
              </a:rPr>
              <a:t>PROBLEM HANDLING</a:t>
            </a:r>
          </a:p>
          <a:p>
            <a:pPr marL="0" indent="0">
              <a:buNone/>
            </a:pPr>
            <a:endParaRPr lang="en-US"/>
          </a:p>
          <a:p>
            <a:endParaRPr lang="en-US" dirty="0"/>
          </a:p>
        </p:txBody>
      </p:sp>
    </p:spTree>
    <p:extLst>
      <p:ext uri="{BB962C8B-B14F-4D97-AF65-F5344CB8AC3E}">
        <p14:creationId xmlns:p14="http://schemas.microsoft.com/office/powerpoint/2010/main" val="2881472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424E4-D61D-4203-BE50-B1DB3C1E6F6E}"/>
              </a:ext>
            </a:extLst>
          </p:cNvPr>
          <p:cNvSpPr>
            <a:spLocks noGrp="1"/>
          </p:cNvSpPr>
          <p:nvPr>
            <p:ph type="title"/>
          </p:nvPr>
        </p:nvSpPr>
        <p:spPr/>
        <p:txBody>
          <a:bodyPr/>
          <a:lstStyle/>
          <a:p>
            <a:r>
              <a:rPr lang="en-US" dirty="0">
                <a:ea typeface="+mj-lt"/>
                <a:cs typeface="+mj-lt"/>
              </a:rPr>
              <a:t>INTRODUCTION</a:t>
            </a:r>
          </a:p>
        </p:txBody>
      </p:sp>
      <p:sp>
        <p:nvSpPr>
          <p:cNvPr id="3" name="Content Placeholder 2">
            <a:extLst>
              <a:ext uri="{FF2B5EF4-FFF2-40B4-BE49-F238E27FC236}">
                <a16:creationId xmlns:a16="http://schemas.microsoft.com/office/drawing/2014/main" id="{A91A3188-5F82-4A64-BBFD-50D0626DF55C}"/>
              </a:ext>
            </a:extLst>
          </p:cNvPr>
          <p:cNvSpPr>
            <a:spLocks noGrp="1"/>
          </p:cNvSpPr>
          <p:nvPr>
            <p:ph idx="1"/>
          </p:nvPr>
        </p:nvSpPr>
        <p:spPr/>
        <p:txBody>
          <a:bodyPr vert="horz" lIns="91440" tIns="45720" rIns="91440" bIns="45720" rtlCol="0" anchor="t">
            <a:normAutofit/>
          </a:bodyPr>
          <a:lstStyle/>
          <a:p>
            <a:pPr marL="0" indent="0">
              <a:buNone/>
            </a:pPr>
            <a:r>
              <a:rPr lang="en-US" dirty="0">
                <a:ea typeface="+mj-lt"/>
                <a:cs typeface="+mj-lt"/>
              </a:rPr>
              <a:t>BankApp is a banking application where several users wants some account info and some loan related info in the form of website</a:t>
            </a:r>
            <a:endParaRPr lang="en-US"/>
          </a:p>
          <a:p>
            <a:pPr marL="0" indent="0">
              <a:buNone/>
            </a:pPr>
            <a:r>
              <a:rPr lang="en-US" dirty="0">
                <a:ea typeface="+mj-lt"/>
                <a:cs typeface="+mj-lt"/>
              </a:rPr>
              <a:t>                 Banking is defined as the business activity of accepting and safeguarding money owned by other individuals and entities, and then lending out this money in order to conduct economic activities such as making profit or simply covering operating expenses.</a:t>
            </a:r>
            <a:endParaRPr lang="en-US"/>
          </a:p>
        </p:txBody>
      </p:sp>
    </p:spTree>
    <p:extLst>
      <p:ext uri="{BB962C8B-B14F-4D97-AF65-F5344CB8AC3E}">
        <p14:creationId xmlns:p14="http://schemas.microsoft.com/office/powerpoint/2010/main" val="1893153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60587-F707-4B5B-99EB-7BBF28F9E546}"/>
              </a:ext>
            </a:extLst>
          </p:cNvPr>
          <p:cNvSpPr>
            <a:spLocks noGrp="1"/>
          </p:cNvSpPr>
          <p:nvPr>
            <p:ph type="title"/>
          </p:nvPr>
        </p:nvSpPr>
        <p:spPr/>
        <p:txBody>
          <a:bodyPr/>
          <a:lstStyle/>
          <a:p>
            <a:r>
              <a:rPr lang="en-US" dirty="0"/>
              <a:t>PRODUCT CATEGORIES</a:t>
            </a:r>
          </a:p>
        </p:txBody>
      </p:sp>
      <p:sp>
        <p:nvSpPr>
          <p:cNvPr id="3" name="Content Placeholder 2">
            <a:extLst>
              <a:ext uri="{FF2B5EF4-FFF2-40B4-BE49-F238E27FC236}">
                <a16:creationId xmlns:a16="http://schemas.microsoft.com/office/drawing/2014/main" id="{6F2B36D7-239C-4092-9054-08D723AB8D47}"/>
              </a:ext>
            </a:extLst>
          </p:cNvPr>
          <p:cNvSpPr>
            <a:spLocks noGrp="1"/>
          </p:cNvSpPr>
          <p:nvPr>
            <p:ph idx="1"/>
          </p:nvPr>
        </p:nvSpPr>
        <p:spPr/>
        <p:txBody>
          <a:bodyPr vert="horz" lIns="91440" tIns="45720" rIns="91440" bIns="45720" rtlCol="0" anchor="t">
            <a:normAutofit/>
          </a:bodyPr>
          <a:lstStyle/>
          <a:p>
            <a:pPr marL="0" indent="0">
              <a:buNone/>
            </a:pPr>
            <a:r>
              <a:rPr lang="en-US" dirty="0"/>
              <a:t>Bank App deals with 3 product categories</a:t>
            </a:r>
          </a:p>
          <a:p>
            <a:pPr marL="0" indent="0">
              <a:buNone/>
            </a:pPr>
            <a:endParaRPr lang="en-US" dirty="0"/>
          </a:p>
          <a:p>
            <a:pPr marL="0" indent="0">
              <a:buNone/>
            </a:pPr>
            <a:r>
              <a:rPr lang="en-US" dirty="0"/>
              <a:t>1. CAR LOAN</a:t>
            </a:r>
          </a:p>
          <a:p>
            <a:pPr marL="0" indent="0">
              <a:buNone/>
            </a:pPr>
            <a:r>
              <a:rPr lang="en-US" dirty="0"/>
              <a:t>       </a:t>
            </a:r>
            <a:r>
              <a:rPr lang="en-US" dirty="0">
                <a:latin typeface="Calibri"/>
                <a:cs typeface="Calibri"/>
              </a:rPr>
              <a:t> -Rate of interest 5%.</a:t>
            </a:r>
            <a:endParaRPr lang="en-US" dirty="0">
              <a:ea typeface="+mj-lt"/>
              <a:cs typeface="+mj-lt"/>
            </a:endParaRPr>
          </a:p>
          <a:p>
            <a:pPr marL="0" indent="0">
              <a:buNone/>
            </a:pPr>
            <a:r>
              <a:rPr lang="en-US" dirty="0">
                <a:latin typeface="Calibri"/>
                <a:cs typeface="Calibri"/>
              </a:rPr>
              <a:t>         -Average of Account holders will approach for car loan(~15).</a:t>
            </a:r>
            <a:endParaRPr lang="en-US" dirty="0">
              <a:ea typeface="+mj-lt"/>
              <a:cs typeface="+mj-lt"/>
            </a:endParaRPr>
          </a:p>
          <a:p>
            <a:pPr marL="0" indent="0">
              <a:buNone/>
            </a:pPr>
            <a:br>
              <a:rPr lang="en-US" dirty="0">
                <a:ea typeface="+mj-lt"/>
                <a:cs typeface="+mj-lt"/>
              </a:rPr>
            </a:br>
            <a:endParaRPr lang="en-US" dirty="0">
              <a:ea typeface="+mj-lt"/>
              <a:cs typeface="+mj-lt"/>
            </a:endParaRPr>
          </a:p>
          <a:p>
            <a:pPr marL="0" indent="0">
              <a:buNone/>
            </a:pPr>
            <a:r>
              <a:rPr lang="en-US" dirty="0"/>
              <a:t>      </a:t>
            </a:r>
          </a:p>
        </p:txBody>
      </p:sp>
    </p:spTree>
    <p:extLst>
      <p:ext uri="{BB962C8B-B14F-4D97-AF65-F5344CB8AC3E}">
        <p14:creationId xmlns:p14="http://schemas.microsoft.com/office/powerpoint/2010/main" val="3012342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6D54EF-7508-4A33-9271-B181AB8A46F5}"/>
              </a:ext>
            </a:extLst>
          </p:cNvPr>
          <p:cNvSpPr>
            <a:spLocks noGrp="1"/>
          </p:cNvSpPr>
          <p:nvPr>
            <p:ph idx="1"/>
          </p:nvPr>
        </p:nvSpPr>
        <p:spPr>
          <a:xfrm>
            <a:off x="1371599" y="741477"/>
            <a:ext cx="9486901" cy="5430724"/>
          </a:xfrm>
        </p:spPr>
        <p:txBody>
          <a:bodyPr vert="horz" lIns="91440" tIns="45720" rIns="91440" bIns="45720" rtlCol="0" anchor="t">
            <a:normAutofit fontScale="92500" lnSpcReduction="20000"/>
          </a:bodyPr>
          <a:lstStyle/>
          <a:p>
            <a:pPr marL="0" indent="0">
              <a:buNone/>
            </a:pPr>
            <a:br>
              <a:rPr lang="en-US" dirty="0"/>
            </a:br>
            <a:br>
              <a:rPr lang="en-US" dirty="0"/>
            </a:br>
            <a:endParaRPr lang="en-US"/>
          </a:p>
          <a:p>
            <a:pPr marL="0" indent="0">
              <a:buNone/>
            </a:pPr>
            <a:r>
              <a:rPr lang="en-US" dirty="0">
                <a:latin typeface="Calibri"/>
                <a:cs typeface="Calibri"/>
              </a:rPr>
              <a:t>2. EDUCATION LOAN</a:t>
            </a:r>
            <a:endParaRPr lang="en-US" dirty="0"/>
          </a:p>
          <a:p>
            <a:pPr marL="0" indent="0">
              <a:buNone/>
            </a:pPr>
            <a:r>
              <a:rPr lang="en-US" dirty="0">
                <a:latin typeface="Calibri"/>
                <a:cs typeface="Calibri"/>
              </a:rPr>
              <a:t>         -Rate of interest 6%.</a:t>
            </a:r>
            <a:endParaRPr lang="en-US" dirty="0">
              <a:latin typeface="Goudy Old Style"/>
              <a:cs typeface="Calibri"/>
            </a:endParaRPr>
          </a:p>
          <a:p>
            <a:pPr marL="0" indent="0">
              <a:buNone/>
            </a:pPr>
            <a:r>
              <a:rPr lang="en-US" dirty="0">
                <a:latin typeface="Calibri"/>
                <a:cs typeface="Calibri"/>
              </a:rPr>
              <a:t>         -Average of Account holders will approach for education loan(~65).</a:t>
            </a:r>
            <a:endParaRPr lang="en-US" dirty="0">
              <a:latin typeface="Goudy Old Style"/>
              <a:cs typeface="Calibri"/>
            </a:endParaRPr>
          </a:p>
          <a:p>
            <a:pPr marL="0" indent="0">
              <a:buNone/>
            </a:pPr>
            <a:br>
              <a:rPr lang="en-US" dirty="0"/>
            </a:br>
            <a:br>
              <a:rPr lang="en-US" dirty="0"/>
            </a:br>
            <a:endParaRPr lang="en-US" dirty="0"/>
          </a:p>
          <a:p>
            <a:pPr marL="0" indent="0">
              <a:buNone/>
            </a:pPr>
            <a:r>
              <a:rPr lang="en-US" dirty="0">
                <a:latin typeface="Calibri"/>
                <a:cs typeface="Calibri"/>
              </a:rPr>
              <a:t>3. GOLD LOAN</a:t>
            </a:r>
            <a:endParaRPr lang="en-US" dirty="0"/>
          </a:p>
          <a:p>
            <a:pPr marL="0" indent="0">
              <a:buNone/>
            </a:pPr>
            <a:r>
              <a:rPr lang="en-US" dirty="0">
                <a:latin typeface="Calibri"/>
                <a:cs typeface="Calibri"/>
              </a:rPr>
              <a:t>        -Rate of interest 4%.</a:t>
            </a:r>
            <a:endParaRPr lang="en-US" dirty="0"/>
          </a:p>
          <a:p>
            <a:pPr marL="0" indent="0">
              <a:buNone/>
            </a:pPr>
            <a:r>
              <a:rPr lang="en-US" dirty="0">
                <a:latin typeface="Calibri"/>
                <a:cs typeface="Calibri"/>
              </a:rPr>
              <a:t>        -Less number of Account holders will approach for gold loan(~15)..</a:t>
            </a:r>
            <a:endParaRPr lang="en-US" dirty="0"/>
          </a:p>
          <a:p>
            <a:pPr marL="0" indent="0">
              <a:buNone/>
            </a:pPr>
            <a:br>
              <a:rPr lang="en-US" dirty="0"/>
            </a:br>
            <a:br>
              <a:rPr lang="en-US" dirty="0"/>
            </a:br>
            <a:endParaRPr lang="en-US" dirty="0"/>
          </a:p>
          <a:p>
            <a:endParaRPr lang="en-US" dirty="0"/>
          </a:p>
        </p:txBody>
      </p:sp>
    </p:spTree>
    <p:extLst>
      <p:ext uri="{BB962C8B-B14F-4D97-AF65-F5344CB8AC3E}">
        <p14:creationId xmlns:p14="http://schemas.microsoft.com/office/powerpoint/2010/main" val="3377745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1BB2F-1AFC-4861-8C8E-0CB8AFE2E90C}"/>
              </a:ext>
            </a:extLst>
          </p:cNvPr>
          <p:cNvSpPr>
            <a:spLocks noGrp="1"/>
          </p:cNvSpPr>
          <p:nvPr>
            <p:ph type="title"/>
          </p:nvPr>
        </p:nvSpPr>
        <p:spPr/>
        <p:txBody>
          <a:bodyPr/>
          <a:lstStyle/>
          <a:p>
            <a:pPr algn="ctr"/>
            <a:r>
              <a:rPr lang="en-US" dirty="0">
                <a:latin typeface="Calibri"/>
                <a:cs typeface="Calibri"/>
              </a:rPr>
              <a:t>Objective</a:t>
            </a:r>
            <a:endParaRPr lang="en-US" dirty="0"/>
          </a:p>
          <a:p>
            <a:endParaRPr lang="en-US" dirty="0"/>
          </a:p>
        </p:txBody>
      </p:sp>
      <p:sp>
        <p:nvSpPr>
          <p:cNvPr id="3" name="Content Placeholder 2">
            <a:extLst>
              <a:ext uri="{FF2B5EF4-FFF2-40B4-BE49-F238E27FC236}">
                <a16:creationId xmlns:a16="http://schemas.microsoft.com/office/drawing/2014/main" id="{BFC0D2D4-6604-4BCE-9F7A-7F509615E3A3}"/>
              </a:ext>
            </a:extLst>
          </p:cNvPr>
          <p:cNvSpPr>
            <a:spLocks noGrp="1"/>
          </p:cNvSpPr>
          <p:nvPr>
            <p:ph idx="1"/>
          </p:nvPr>
        </p:nvSpPr>
        <p:spPr/>
        <p:txBody>
          <a:bodyPr vert="horz" lIns="91440" tIns="45720" rIns="91440" bIns="45720" rtlCol="0" anchor="t">
            <a:normAutofit/>
          </a:bodyPr>
          <a:lstStyle/>
          <a:p>
            <a:pPr algn="just">
              <a:buNone/>
            </a:pPr>
            <a:r>
              <a:rPr lang="en-US" dirty="0">
                <a:latin typeface="Goudy Old Style"/>
                <a:cs typeface="Calibri"/>
              </a:rPr>
              <a:t>       To retain the customer of BankApp by helping implement the strategy leveraging the current implementation and enhancing it wherever required and increase profitability.</a:t>
            </a:r>
            <a:endParaRPr lang="en-US" dirty="0">
              <a:latin typeface="Goudy Old Style"/>
            </a:endParaRPr>
          </a:p>
          <a:p>
            <a:pPr marL="0" indent="0">
              <a:buNone/>
            </a:pPr>
            <a:endParaRPr lang="en-US" dirty="0"/>
          </a:p>
        </p:txBody>
      </p:sp>
    </p:spTree>
    <p:extLst>
      <p:ext uri="{BB962C8B-B14F-4D97-AF65-F5344CB8AC3E}">
        <p14:creationId xmlns:p14="http://schemas.microsoft.com/office/powerpoint/2010/main" val="36883796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4C1C0-BD7E-49AD-B7D0-15BE458027BF}"/>
              </a:ext>
            </a:extLst>
          </p:cNvPr>
          <p:cNvSpPr>
            <a:spLocks noGrp="1"/>
          </p:cNvSpPr>
          <p:nvPr>
            <p:ph type="title"/>
          </p:nvPr>
        </p:nvSpPr>
        <p:spPr/>
        <p:txBody>
          <a:bodyPr/>
          <a:lstStyle/>
          <a:p>
            <a:r>
              <a:rPr lang="en-US" dirty="0">
                <a:latin typeface="Calibri"/>
                <a:cs typeface="Calibri"/>
              </a:rPr>
              <a:t>                 PROBLEM HANDLING</a:t>
            </a:r>
            <a:endParaRPr lang="en-US" dirty="0"/>
          </a:p>
          <a:p>
            <a:endParaRPr lang="en-US" dirty="0"/>
          </a:p>
        </p:txBody>
      </p:sp>
      <p:sp>
        <p:nvSpPr>
          <p:cNvPr id="3" name="Content Placeholder 2">
            <a:extLst>
              <a:ext uri="{FF2B5EF4-FFF2-40B4-BE49-F238E27FC236}">
                <a16:creationId xmlns:a16="http://schemas.microsoft.com/office/drawing/2014/main" id="{9A188CE4-C143-470E-9931-0BA222C93E54}"/>
              </a:ext>
            </a:extLst>
          </p:cNvPr>
          <p:cNvSpPr>
            <a:spLocks noGrp="1"/>
          </p:cNvSpPr>
          <p:nvPr>
            <p:ph idx="1"/>
          </p:nvPr>
        </p:nvSpPr>
        <p:spPr/>
        <p:txBody>
          <a:bodyPr vert="horz" lIns="91440" tIns="45720" rIns="91440" bIns="45720" rtlCol="0" anchor="t">
            <a:normAutofit lnSpcReduction="10000"/>
          </a:bodyPr>
          <a:lstStyle/>
          <a:p>
            <a:pPr algn="just">
              <a:buNone/>
            </a:pPr>
            <a:r>
              <a:rPr lang="en-US" dirty="0">
                <a:latin typeface="Calibri"/>
                <a:cs typeface="Calibri"/>
              </a:rPr>
              <a:t>            Problem Handling processes are responsible for receiving trouble reports from customers, resolving them to the customer's satisfaction and providing meaningful status on repair activity to the customer. They are also responsible for customer contact and support in relation to any service-affecting problems detected by the resources or through analysis, including proactively informing the customer and resolving these specific problems to the customer's satisfaction</a:t>
            </a:r>
            <a:endParaRPr lang="en-US" dirty="0"/>
          </a:p>
          <a:p>
            <a:pPr>
              <a:buNone/>
            </a:pPr>
            <a:br>
              <a:rPr lang="en-US" dirty="0"/>
            </a:br>
            <a:br>
              <a:rPr lang="en-US" dirty="0"/>
            </a:br>
            <a:br>
              <a:rPr lang="en-US" dirty="0"/>
            </a:br>
            <a:endParaRPr lang="en-US" dirty="0"/>
          </a:p>
          <a:p>
            <a:pPr marL="0" indent="0">
              <a:buNone/>
            </a:pPr>
            <a:endParaRPr lang="en-US" dirty="0"/>
          </a:p>
        </p:txBody>
      </p:sp>
      <p:sp>
        <p:nvSpPr>
          <p:cNvPr id="4" name="TextBox 3">
            <a:extLst>
              <a:ext uri="{FF2B5EF4-FFF2-40B4-BE49-F238E27FC236}">
                <a16:creationId xmlns:a16="http://schemas.microsoft.com/office/drawing/2014/main" id="{E1E010CD-EAC7-4BC0-84FB-09907AF5FD62}"/>
              </a:ext>
            </a:extLst>
          </p:cNvPr>
          <p:cNvSpPr txBox="1"/>
          <p:nvPr/>
        </p:nvSpPr>
        <p:spPr>
          <a:xfrm>
            <a:off x="4724400" y="320039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Tree>
    <p:extLst>
      <p:ext uri="{BB962C8B-B14F-4D97-AF65-F5344CB8AC3E}">
        <p14:creationId xmlns:p14="http://schemas.microsoft.com/office/powerpoint/2010/main" val="998780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6753ACD-8389-4A4D-8E6D-14DCDB250C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8528" y="685800"/>
            <a:ext cx="4063972"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474199-0E6F-49B9-8B1F-340B9E5FDFEA}"/>
              </a:ext>
            </a:extLst>
          </p:cNvPr>
          <p:cNvSpPr>
            <a:spLocks noGrp="1"/>
          </p:cNvSpPr>
          <p:nvPr>
            <p:ph type="title"/>
          </p:nvPr>
        </p:nvSpPr>
        <p:spPr>
          <a:xfrm>
            <a:off x="1181686" y="1371600"/>
            <a:ext cx="3048734" cy="4114800"/>
          </a:xfrm>
        </p:spPr>
        <p:txBody>
          <a:bodyPr anchor="ctr">
            <a:normAutofit/>
          </a:bodyPr>
          <a:lstStyle/>
          <a:p>
            <a:pPr algn="ctr"/>
            <a:r>
              <a:rPr lang="en-US"/>
              <a:t>RESULTS</a:t>
            </a:r>
          </a:p>
        </p:txBody>
      </p:sp>
      <p:pic>
        <p:nvPicPr>
          <p:cNvPr id="4" name="Picture 4" descr="Graphical user interface&#10;&#10;Description automatically generated">
            <a:extLst>
              <a:ext uri="{FF2B5EF4-FFF2-40B4-BE49-F238E27FC236}">
                <a16:creationId xmlns:a16="http://schemas.microsoft.com/office/drawing/2014/main" id="{FC08125E-8DFA-412D-80AB-89B4222DA112}"/>
              </a:ext>
            </a:extLst>
          </p:cNvPr>
          <p:cNvPicPr>
            <a:picLocks noChangeAspect="1"/>
          </p:cNvPicPr>
          <p:nvPr/>
        </p:nvPicPr>
        <p:blipFill>
          <a:blip r:embed="rId2"/>
          <a:stretch>
            <a:fillRect/>
          </a:stretch>
        </p:blipFill>
        <p:spPr>
          <a:xfrm>
            <a:off x="5441971" y="685801"/>
            <a:ext cx="6019729" cy="2498187"/>
          </a:xfrm>
          <a:prstGeom prst="rect">
            <a:avLst/>
          </a:prstGeom>
        </p:spPr>
      </p:pic>
      <p:pic>
        <p:nvPicPr>
          <p:cNvPr id="5" name="Picture 5">
            <a:extLst>
              <a:ext uri="{FF2B5EF4-FFF2-40B4-BE49-F238E27FC236}">
                <a16:creationId xmlns:a16="http://schemas.microsoft.com/office/drawing/2014/main" id="{1FC107F5-379A-4145-9CD0-7169158C3D34}"/>
              </a:ext>
            </a:extLst>
          </p:cNvPr>
          <p:cNvPicPr>
            <a:picLocks noGrp="1" noChangeAspect="1"/>
          </p:cNvPicPr>
          <p:nvPr>
            <p:ph idx="1"/>
          </p:nvPr>
        </p:nvPicPr>
        <p:blipFill>
          <a:blip r:embed="rId3"/>
          <a:stretch>
            <a:fillRect/>
          </a:stretch>
        </p:blipFill>
        <p:spPr>
          <a:xfrm>
            <a:off x="5410200" y="3572101"/>
            <a:ext cx="6083272" cy="2507406"/>
          </a:xfrm>
        </p:spPr>
      </p:pic>
      <p:sp>
        <p:nvSpPr>
          <p:cNvPr id="6" name="TextBox 5">
            <a:extLst>
              <a:ext uri="{FF2B5EF4-FFF2-40B4-BE49-F238E27FC236}">
                <a16:creationId xmlns:a16="http://schemas.microsoft.com/office/drawing/2014/main" id="{8891E0C6-16D0-4AAE-8B46-39A482F28B89}"/>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Tree>
    <p:extLst>
      <p:ext uri="{BB962C8B-B14F-4D97-AF65-F5344CB8AC3E}">
        <p14:creationId xmlns:p14="http://schemas.microsoft.com/office/powerpoint/2010/main" val="2439860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6753ACD-8389-4A4D-8E6D-14DCDB250C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8528" y="685800"/>
            <a:ext cx="4063972"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474199-0E6F-49B9-8B1F-340B9E5FDFEA}"/>
              </a:ext>
            </a:extLst>
          </p:cNvPr>
          <p:cNvSpPr>
            <a:spLocks noGrp="1"/>
          </p:cNvSpPr>
          <p:nvPr>
            <p:ph type="title"/>
          </p:nvPr>
        </p:nvSpPr>
        <p:spPr>
          <a:xfrm>
            <a:off x="1181686" y="1371600"/>
            <a:ext cx="3048734" cy="4114800"/>
          </a:xfrm>
        </p:spPr>
        <p:txBody>
          <a:bodyPr anchor="ctr">
            <a:normAutofit/>
          </a:bodyPr>
          <a:lstStyle/>
          <a:p>
            <a:pPr algn="ctr"/>
            <a:r>
              <a:rPr lang="en-US"/>
              <a:t>RESULTS</a:t>
            </a:r>
          </a:p>
        </p:txBody>
      </p:sp>
      <p:pic>
        <p:nvPicPr>
          <p:cNvPr id="4" name="Picture 4" descr="Text&#10;&#10;Description automatically generated">
            <a:extLst>
              <a:ext uri="{FF2B5EF4-FFF2-40B4-BE49-F238E27FC236}">
                <a16:creationId xmlns:a16="http://schemas.microsoft.com/office/drawing/2014/main" id="{FC08125E-8DFA-412D-80AB-89B4222DA112}"/>
              </a:ext>
            </a:extLst>
          </p:cNvPr>
          <p:cNvPicPr>
            <a:picLocks noChangeAspect="1"/>
          </p:cNvPicPr>
          <p:nvPr/>
        </p:nvPicPr>
        <p:blipFill>
          <a:blip r:embed="rId2"/>
          <a:stretch>
            <a:fillRect/>
          </a:stretch>
        </p:blipFill>
        <p:spPr>
          <a:xfrm>
            <a:off x="5473605" y="685801"/>
            <a:ext cx="5956460" cy="2498187"/>
          </a:xfrm>
          <a:prstGeom prst="rect">
            <a:avLst/>
          </a:prstGeom>
        </p:spPr>
      </p:pic>
      <p:pic>
        <p:nvPicPr>
          <p:cNvPr id="5" name="Picture 5">
            <a:extLst>
              <a:ext uri="{FF2B5EF4-FFF2-40B4-BE49-F238E27FC236}">
                <a16:creationId xmlns:a16="http://schemas.microsoft.com/office/drawing/2014/main" id="{1FC107F5-379A-4145-9CD0-7169158C3D34}"/>
              </a:ext>
            </a:extLst>
          </p:cNvPr>
          <p:cNvPicPr>
            <a:picLocks noGrp="1" noChangeAspect="1"/>
          </p:cNvPicPr>
          <p:nvPr>
            <p:ph idx="1"/>
          </p:nvPr>
        </p:nvPicPr>
        <p:blipFill>
          <a:blip r:embed="rId3"/>
          <a:stretch>
            <a:fillRect/>
          </a:stretch>
        </p:blipFill>
        <p:spPr>
          <a:xfrm>
            <a:off x="5414463" y="3572101"/>
            <a:ext cx="6074746" cy="2507406"/>
          </a:xfrm>
        </p:spPr>
      </p:pic>
      <p:sp>
        <p:nvSpPr>
          <p:cNvPr id="6" name="TextBox 5">
            <a:extLst>
              <a:ext uri="{FF2B5EF4-FFF2-40B4-BE49-F238E27FC236}">
                <a16:creationId xmlns:a16="http://schemas.microsoft.com/office/drawing/2014/main" id="{8891E0C6-16D0-4AAE-8B46-39A482F28B89}"/>
              </a:ext>
            </a:extLst>
          </p:cNvPr>
          <p:cNvSpPr txBox="1"/>
          <p:nvPr/>
        </p:nvSpPr>
        <p:spPr>
          <a:xfrm>
            <a:off x="47752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Tree>
    <p:extLst>
      <p:ext uri="{BB962C8B-B14F-4D97-AF65-F5344CB8AC3E}">
        <p14:creationId xmlns:p14="http://schemas.microsoft.com/office/powerpoint/2010/main" val="3267397741"/>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docProps/app.xml><?xml version="1.0" encoding="utf-8"?>
<Properties xmlns="http://schemas.openxmlformats.org/officeDocument/2006/extended-properties" xmlns:vt="http://schemas.openxmlformats.org/officeDocument/2006/docPropsVTypes">
  <Template>TF10001119</Template>
  <TotalTime>0</TotalTime>
  <Words>0</Words>
  <Application>Microsoft Office PowerPoint</Application>
  <PresentationFormat>Widescreen</PresentationFormat>
  <Paragraphs>0</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ClassicFrameVTI</vt:lpstr>
      <vt:lpstr>BANK APPlication</vt:lpstr>
      <vt:lpstr>CONTENTS</vt:lpstr>
      <vt:lpstr>INTRODUCTION</vt:lpstr>
      <vt:lpstr>PRODUCT CATEGORIES</vt:lpstr>
      <vt:lpstr>PowerPoint Presentation</vt:lpstr>
      <vt:lpstr>Objective </vt:lpstr>
      <vt:lpstr>                 PROBLEM HANDLING </vt:lpstr>
      <vt:lpstr>RESULTS</vt:lpstr>
      <vt:lpstr>RESULTS</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227</cp:revision>
  <dcterms:created xsi:type="dcterms:W3CDTF">2022-02-01T15:06:01Z</dcterms:created>
  <dcterms:modified xsi:type="dcterms:W3CDTF">2022-02-02T06:06:14Z</dcterms:modified>
</cp:coreProperties>
</file>

<file path=docProps/thumbnail.jpeg>
</file>